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300" r:id="rId5"/>
    <p:sldId id="267" r:id="rId6"/>
    <p:sldId id="272" r:id="rId7"/>
    <p:sldId id="266" r:id="rId8"/>
    <p:sldId id="301" r:id="rId9"/>
    <p:sldId id="274" r:id="rId10"/>
    <p:sldId id="302" r:id="rId11"/>
    <p:sldId id="275" r:id="rId12"/>
    <p:sldId id="303" r:id="rId13"/>
    <p:sldId id="276" r:id="rId14"/>
    <p:sldId id="278" r:id="rId15"/>
    <p:sldId id="306" r:id="rId16"/>
    <p:sldId id="281" r:id="rId17"/>
    <p:sldId id="282" r:id="rId18"/>
    <p:sldId id="26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2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indent="-228600" algn="l" fontAlgn="auto">
              <a:spcBef>
                <a:spcPts val="1200"/>
              </a:spcBef>
              <a:spcAft>
                <a:spcPts val="1000"/>
              </a:spcAft>
              <a:buClrTx/>
              <a:buSzTx/>
              <a:buFontTx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1.xml"/><Relationship Id="rId2" Type="http://schemas.openxmlformats.org/officeDocument/2006/relationships/image" Target="../media/image3.png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6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65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6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7.xml"/><Relationship Id="rId2" Type="http://schemas.openxmlformats.org/officeDocument/2006/relationships/image" Target="../media/image15.png"/><Relationship Id="rId1" Type="http://schemas.openxmlformats.org/officeDocument/2006/relationships/tags" Target="../tags/tag16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69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6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71.xml"/><Relationship Id="rId2" Type="http://schemas.openxmlformats.org/officeDocument/2006/relationships/image" Target="../media/image18.png"/><Relationship Id="rId1" Type="http://schemas.openxmlformats.org/officeDocument/2006/relationships/tags" Target="../tags/tag1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tags" Target="../tags/tag13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47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tags" Target="../tags/tag1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1.xml"/><Relationship Id="rId2" Type="http://schemas.openxmlformats.org/officeDocument/2006/relationships/image" Target="../media/image3.png"/><Relationship Id="rId1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3.xml"/><Relationship Id="rId2" Type="http://schemas.openxmlformats.org/officeDocument/2006/relationships/image" Target="../media/image3.png"/><Relationship Id="rId1" Type="http://schemas.openxmlformats.org/officeDocument/2006/relationships/tags" Target="../tags/tag15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55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15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7.xml"/><Relationship Id="rId2" Type="http://schemas.openxmlformats.org/officeDocument/2006/relationships/image" Target="../media/image3.png"/><Relationship Id="rId1" Type="http://schemas.openxmlformats.org/officeDocument/2006/relationships/tags" Target="../tags/tag15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59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9508490" y="5314950"/>
            <a:ext cx="1722120" cy="579755"/>
          </a:xfrm>
        </p:spPr>
        <p:txBody>
          <a:bodyPr>
            <a:normAutofit fontScale="90000"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800" spc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汇报人：冯雅茹</a:t>
            </a:r>
            <a:endParaRPr lang="zh-CN" altLang="en-US" sz="1800" spc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1390" y="911860"/>
            <a:ext cx="102692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Improving Multi-hop Question Answering over Knowledge Graphs using Knowledge Base Embedding</a:t>
            </a:r>
            <a:endParaRPr lang="en-US" altLang="zh-CN" sz="3600"/>
          </a:p>
        </p:txBody>
      </p:sp>
      <p:sp>
        <p:nvSpPr>
          <p:cNvPr id="11" name="文本框 10"/>
          <p:cNvSpPr txBox="1"/>
          <p:nvPr/>
        </p:nvSpPr>
        <p:spPr>
          <a:xfrm>
            <a:off x="6015355" y="4189095"/>
            <a:ext cx="5815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Apoorv Saxena，Aditay Tripathi，Partha Talukdar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73920" y="4714875"/>
            <a:ext cx="1456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ACL-2020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Answer Selection Model 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2645" y="1146175"/>
            <a:ext cx="10512425" cy="496633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6816090" y="2053590"/>
            <a:ext cx="4716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831330" y="2053590"/>
            <a:ext cx="5715" cy="278066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831330" y="4796790"/>
            <a:ext cx="4700905" cy="63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525250" y="2053590"/>
            <a:ext cx="6350" cy="275336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Answer Selection Model </a:t>
            </a:r>
            <a:endParaRPr 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54325" y="1042670"/>
            <a:ext cx="6482715" cy="28759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65" y="4434840"/>
            <a:ext cx="4852035" cy="7505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Relation matching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220" y="3882390"/>
            <a:ext cx="2767965" cy="290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5691505"/>
            <a:ext cx="6939280" cy="520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38605" y="1392555"/>
            <a:ext cx="9377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Similar to PullNet，</a:t>
            </a:r>
            <a:r>
              <a:rPr lang="en-US" altLang="zh-CN"/>
              <a:t>t</a:t>
            </a:r>
            <a:r>
              <a:rPr lang="zh-CN" altLang="en-US"/>
              <a:t>he scoring function is defined as the sigmoid of the dot product of the final output of the last hiden layer of RoBERTa (hq) and the embedding of relation r (hr).</a:t>
            </a:r>
            <a:endParaRPr lang="zh-CN" altLang="en-US"/>
          </a:p>
          <a:p>
            <a:r>
              <a:rPr lang="en-US" altLang="zh-CN"/>
              <a:t>R</a:t>
            </a:r>
            <a:r>
              <a:rPr lang="zh-CN" altLang="en-US"/>
              <a:t>anks each relation r ∈ R for a given question q. 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485" y="2381885"/>
            <a:ext cx="3352800" cy="1137285"/>
          </a:xfrm>
          <a:prstGeom prst="rect">
            <a:avLst/>
          </a:prstGeom>
        </p:spPr>
      </p:pic>
      <p:pic>
        <p:nvPicPr>
          <p:cNvPr id="9" name="内容占位符 8"/>
          <p:cNvPicPr>
            <a:picLocks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579755" y="2314575"/>
            <a:ext cx="6482715" cy="28759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E</a:t>
            </a:r>
            <a:r>
              <a:rPr lang="en-US" altLang="zh-CN"/>
              <a:t>xperiments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9755" y="942975"/>
            <a:ext cx="11038205" cy="4482465"/>
          </a:xfrm>
        </p:spPr>
        <p:txBody>
          <a:bodyPr>
            <a:normAutofit/>
          </a:bodyPr>
          <a:p>
            <a:r>
              <a:rPr lang="en-US" altLang="zh-CN" sz="2000" dirty="0">
                <a:solidFill>
                  <a:schemeClr val="tx1"/>
                </a:solidFill>
              </a:rPr>
              <a:t>Datasets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1"/>
            <a:r>
              <a:rPr lang="en-US" altLang="zh-CN" sz="2000" dirty="0" err="1">
                <a:solidFill>
                  <a:schemeClr val="tx1"/>
                </a:solidFill>
              </a:rPr>
              <a:t>MetaQA</a:t>
            </a:r>
            <a:r>
              <a:rPr lang="en-US" altLang="zh-CN" sz="2000" dirty="0">
                <a:solidFill>
                  <a:schemeClr val="tx1"/>
                </a:solidFill>
              </a:rPr>
              <a:t>: a large scale multi-hop KGQA dataset with more than 400k questions in the movie domain. 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</a:rPr>
              <a:t>WebQuestionsSP</a:t>
            </a:r>
            <a:r>
              <a:rPr lang="zh-CN" altLang="en-US" sz="2000" dirty="0" smtClean="0">
                <a:solidFill>
                  <a:schemeClr val="tx1"/>
                </a:solidFill>
              </a:rPr>
              <a:t>：a smaller QA dataset with 4,737 questions.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sz="2000" dirty="0" smtClean="0">
                <a:solidFill>
                  <a:schemeClr val="tx1"/>
                </a:solidFill>
              </a:rPr>
              <a:t>simulate an incomplete KB by randomly removing half of the triples in the KB (we randomly drop a fact with probability = 0.5). We call this setting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KG-50</a:t>
            </a:r>
            <a:r>
              <a:rPr lang="zh-CN" altLang="en-US" sz="2000" dirty="0" smtClean="0">
                <a:solidFill>
                  <a:schemeClr val="tx1"/>
                </a:solidFill>
              </a:rPr>
              <a:t> and we call full KG setting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KG-Full</a:t>
            </a:r>
            <a:r>
              <a:rPr lang="zh-CN" altLang="en-US" sz="2000" dirty="0" smtClean="0">
                <a:solidFill>
                  <a:schemeClr val="tx1"/>
                </a:solidFill>
              </a:rPr>
              <a:t> in the text.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95" y="4237355"/>
            <a:ext cx="4328160" cy="2301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Experiments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5" y="1066800"/>
            <a:ext cx="6513830" cy="20491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890" y="3828415"/>
            <a:ext cx="5576570" cy="18281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85235" y="3177540"/>
            <a:ext cx="4621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Table 2:  Result on MetaQA database</a:t>
            </a:r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3142615" y="5656580"/>
            <a:ext cx="5913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ym typeface="+mn-ea"/>
              </a:rPr>
              <a:t>Table 3:  Performance on WebQuestionsSP dataset.</a:t>
            </a:r>
            <a:endParaRPr 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Experiments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30" y="1385570"/>
            <a:ext cx="5843905" cy="26454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84600" y="4167505"/>
            <a:ext cx="4621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Table 4:  Effect of relation matching and neighbourhood based filtering.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THANKS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635" cy="11087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文本框 224"/>
          <p:cNvSpPr txBox="1"/>
          <p:nvPr>
            <p:custDataLst>
              <p:tags r:id="rId2"/>
            </p:custDataLst>
          </p:nvPr>
        </p:nvSpPr>
        <p:spPr>
          <a:xfrm>
            <a:off x="3410584" y="2862580"/>
            <a:ext cx="3240000" cy="96329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Background</a:t>
            </a:r>
            <a:endParaRPr lang="en-US" altLang="zh-CN" sz="3200" b="1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文本框 221"/>
          <p:cNvSpPr txBox="1"/>
          <p:nvPr>
            <p:custDataLst>
              <p:tags r:id="rId3"/>
            </p:custDataLst>
          </p:nvPr>
        </p:nvSpPr>
        <p:spPr>
          <a:xfrm>
            <a:off x="3414085" y="1952083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 rot="10800000">
            <a:off x="3537910" y="2702653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3411854" y="4941570"/>
            <a:ext cx="3240000" cy="996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  <a:buClrTx/>
              <a:buSzTx/>
              <a:buFontTx/>
            </a:pPr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Model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8" name="文本框 117"/>
          <p:cNvSpPr txBox="1"/>
          <p:nvPr>
            <p:custDataLst>
              <p:tags r:id="rId6"/>
            </p:custDataLst>
          </p:nvPr>
        </p:nvSpPr>
        <p:spPr>
          <a:xfrm>
            <a:off x="3421705" y="4040971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4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19" name="直接连接符 118"/>
          <p:cNvCxnSpPr/>
          <p:nvPr>
            <p:custDataLst>
              <p:tags r:id="rId7"/>
            </p:custDataLst>
          </p:nvPr>
        </p:nvCxnSpPr>
        <p:spPr>
          <a:xfrm rot="10800000">
            <a:off x="3545530" y="4784556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>
            <p:custDataLst>
              <p:tags r:id="rId8"/>
            </p:custDataLst>
          </p:nvPr>
        </p:nvSpPr>
        <p:spPr>
          <a:xfrm>
            <a:off x="7539354" y="2862580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  <a:buClrTx/>
              <a:buSzTx/>
              <a:buFontTx/>
            </a:pPr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Experiments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6" name="文本框 125"/>
          <p:cNvSpPr txBox="1"/>
          <p:nvPr>
            <p:custDataLst>
              <p:tags r:id="rId9"/>
            </p:custDataLst>
          </p:nvPr>
        </p:nvSpPr>
        <p:spPr>
          <a:xfrm>
            <a:off x="7542855" y="1961608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27" name="直接连接符 126"/>
          <p:cNvCxnSpPr/>
          <p:nvPr>
            <p:custDataLst>
              <p:tags r:id="rId10"/>
            </p:custDataLst>
          </p:nvPr>
        </p:nvCxnSpPr>
        <p:spPr>
          <a:xfrm rot="10800000">
            <a:off x="7666680" y="2702653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128"/>
          <p:cNvSpPr txBox="1"/>
          <p:nvPr>
            <p:custDataLst>
              <p:tags r:id="rId11"/>
            </p:custDataLst>
          </p:nvPr>
        </p:nvSpPr>
        <p:spPr>
          <a:xfrm>
            <a:off x="7540624" y="4934585"/>
            <a:ext cx="3240000" cy="9969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50000"/>
              </a:lnSpc>
              <a:spcAft>
                <a:spcPts val="2000"/>
              </a:spcAft>
              <a:buClrTx/>
              <a:buSzTx/>
              <a:buFontTx/>
            </a:pPr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Conclusion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ts val="2000"/>
              </a:spcAft>
            </a:pPr>
            <a:endParaRPr lang="en-US" altLang="zh-CN" sz="3200" b="1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0" name="文本框 129"/>
          <p:cNvSpPr txBox="1"/>
          <p:nvPr>
            <p:custDataLst>
              <p:tags r:id="rId12"/>
            </p:custDataLst>
          </p:nvPr>
        </p:nvSpPr>
        <p:spPr>
          <a:xfrm>
            <a:off x="7550475" y="4033986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31" name="直接连接符 130"/>
          <p:cNvCxnSpPr/>
          <p:nvPr>
            <p:custDataLst>
              <p:tags r:id="rId13"/>
            </p:custDataLst>
          </p:nvPr>
        </p:nvCxnSpPr>
        <p:spPr>
          <a:xfrm rot="10800000">
            <a:off x="7674300" y="4784556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755650" y="696595"/>
            <a:ext cx="1880235" cy="695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rtlCol="0" anchor="ctr" anchorCtr="1"/>
          <a:lstStyle/>
          <a:p>
            <a:pPr algn="l"/>
            <a:r>
              <a:rPr lang="en-US" altLang="zh-CN" sz="2000" b="1" spc="800" dirty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 </a:t>
            </a:r>
            <a:endParaRPr lang="en-US" altLang="zh-CN" sz="2000" b="1" spc="800" dirty="0">
              <a:ln>
                <a:noFill/>
              </a:ln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4075" y="752475"/>
            <a:ext cx="1682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solidFill>
                  <a:schemeClr val="bg1"/>
                </a:solidFill>
              </a:rPr>
              <a:t>content</a:t>
            </a:r>
            <a:endParaRPr lang="en-US" altLang="zh-CN" sz="3200">
              <a:solidFill>
                <a:schemeClr val="bg1"/>
              </a:solidFill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Background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78840" y="1141095"/>
            <a:ext cx="97320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/>
              <a:t>   </a:t>
            </a:r>
            <a:r>
              <a:t>Given a set of entities E and relations R, a Knowledge Graph G is a set of triples K such that K ⊆E × R × E . A triple is represented as (h, r, t).</a:t>
            </a:r>
            <a:r>
              <a:rPr>
                <a:sym typeface="+mn-ea"/>
              </a:rPr>
              <a:t>The problem in KGQA involves, given a natural language question q and a topic entity eh∈ E present in the question, the task is to extract an entity et∈ E that correctly answers the question q.</a:t>
            </a:r>
            <a:endParaRPr>
              <a:sym typeface="+mn-ea"/>
            </a:endParaRPr>
          </a:p>
          <a:p>
            <a:pPr algn="l">
              <a:buClrTx/>
              <a:buSzTx/>
              <a:buFontTx/>
            </a:p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2480310"/>
            <a:ext cx="6691630" cy="3958590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M</a:t>
            </a:r>
            <a:r>
              <a:rPr lang="en-US" altLang="zh-CN"/>
              <a:t>otivation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5330" y="1325245"/>
            <a:ext cx="10727055" cy="5151120"/>
          </a:xfrm>
        </p:spPr>
        <p:txBody>
          <a:bodyPr/>
          <a:p>
            <a:r>
              <a:rPr lang="en-US" altLang="zh-CN" sz="2400" dirty="0" smtClean="0"/>
              <a:t>Motivation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sz="2400" spc="0">
                <a:sym typeface="+mn-ea"/>
              </a:rPr>
              <a:t>KGs are often incomplete with many missing links, posing additional challenges for KGQA, especially for multi-hop KGQA.</a:t>
            </a:r>
            <a:endParaRPr sz="2400" spc="0"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sz="2400" spc="0">
                <a:sym typeface="+mn-ea"/>
              </a:rPr>
              <a:t>KG embedding methods have been proposed to reduce KG sparsity by performing missing link prediction.</a:t>
            </a:r>
            <a:endParaRPr lang="zh-CN" altLang="en-US" sz="2400" spc="0" dirty="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Model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2645" y="1146175"/>
            <a:ext cx="10512425" cy="49663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KG Embedding Model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2645" y="1146175"/>
            <a:ext cx="10512425" cy="496633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784225" y="3281680"/>
            <a:ext cx="4716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84225" y="3281680"/>
            <a:ext cx="6985" cy="287972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84225" y="6161405"/>
            <a:ext cx="4700905" cy="63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478145" y="3282315"/>
            <a:ext cx="6985" cy="287972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KG Embedding Model</a:t>
            </a:r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40" y="1247140"/>
            <a:ext cx="8910320" cy="4364355"/>
          </a:xfrm>
          <a:prstGeom prst="rect">
            <a:avLst/>
          </a:prstGeom>
        </p:spPr>
      </p:pic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69000" y="3365500"/>
          <a:ext cx="2540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254000" imgH="127000" progId="Equation.KSEE3">
                  <p:embed/>
                </p:oleObj>
              </mc:Choice>
              <mc:Fallback>
                <p:oleObj name="" r:id="rId3" imgW="254000" imgH="127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0" y="3365500"/>
                        <a:ext cx="2540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6045200" y="3357563"/>
          <a:ext cx="1016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127000" imgH="127000" progId="Equation.KSEE3">
                  <p:embed/>
                </p:oleObj>
              </mc:Choice>
              <mc:Fallback>
                <p:oleObj name="" r:id="rId5" imgW="127000" imgH="1270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5200" y="3357563"/>
                        <a:ext cx="101600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Question Embedding Module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2645" y="1146175"/>
            <a:ext cx="10512425" cy="496633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842645" y="1146175"/>
            <a:ext cx="4320540" cy="317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41375" y="1146175"/>
            <a:ext cx="1270" cy="206819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41375" y="3178175"/>
            <a:ext cx="432181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156200" y="1149350"/>
            <a:ext cx="6985" cy="202882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Question Embedding Module</a:t>
            </a:r>
            <a:endParaRPr 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49880" y="895350"/>
            <a:ext cx="6498590" cy="2342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4575" y="3544570"/>
            <a:ext cx="9935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Given a question q, topic entity h ∈ E and set of </a:t>
            </a:r>
            <a:r>
              <a:rPr lang="zh-CN" altLang="en-US" u="sng"/>
              <a:t>answer entities</a:t>
            </a:r>
            <a:r>
              <a:rPr lang="zh-CN" altLang="en-US"/>
              <a:t> A ⊆ E, it learns the question embedding in a way such that：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515" y="4531360"/>
            <a:ext cx="3547110" cy="130111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421630" y="1288415"/>
            <a:ext cx="13335" cy="15557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506835" y="1595755"/>
            <a:ext cx="13335" cy="15557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261860" y="1595755"/>
            <a:ext cx="4084320" cy="146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261860" y="958215"/>
            <a:ext cx="4084320" cy="146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472045" y="6353175"/>
            <a:ext cx="210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complEX</a:t>
            </a:r>
            <a:r>
              <a:rPr lang="zh-CN" altLang="en-US"/>
              <a:t>打分函数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290" y="4067175"/>
            <a:ext cx="4023360" cy="2286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6915_1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演讲者："/>
  <p:tag name="KSO_WM_UNIT_SUBTYPE" val="b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THUMBS_INDEX" val="1、4、7、8、10、11、12、13、15"/>
  <p:tag name="KSO_WM_SLIDE_ID" val="custom20206915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YPE" val="1"/>
  <p:tag name="KSO_WM_TEMPLATE_COLOR_TYPE" val="1"/>
  <p:tag name="KSO_WM_TEMPLATE_MASTER_THUMB_INDEX" val="1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4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6915_4*l_h_f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6915_4*l_h_i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6915_4*l_h_i*1_1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6915_4*l_h_f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6915_4*l_h_i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6915_4*l_h_i*1_2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6915_4*l_h_f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6915_4*l_h_i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6915_4*l_h_i*1_3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6915_4*l_h_f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6915_4*l_h_i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6915_4*l_h_i*1_4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4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47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49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51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53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55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57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59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61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63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65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67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69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a"/>
  <p:tag name="KSO_WM_UNIT_INDEX" val="1"/>
  <p:tag name="KSO_WM_UNIT_PRESET_TEXT" val="单击此处添加标题"/>
</p:tagLst>
</file>

<file path=ppt/tags/tag171.xml><?xml version="1.0" encoding="utf-8"?>
<p:tagLst xmlns:p="http://schemas.openxmlformats.org/presentationml/2006/main">
  <p:tag name="KSO_WM_SLIDE_ID" val="custom20206915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6915"/>
  <p:tag name="KSO_WM_SLIDE_TYPE" val="text"/>
  <p:tag name="KSO_WM_SLIDE_SUBTYPE" val="picTxt"/>
  <p:tag name="KSO_WM_SLIDE_SIZE" val="869*425"/>
  <p:tag name="KSO_WM_SLIDE_POSITION" val="45*15"/>
  <p:tag name="KSO_WM_SLIDE_LAYOUT" val="a_d_f"/>
  <p:tag name="KSO_WM_SLIDE_LAYOUT_CNT" val="1_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5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</p:tagLst>
</file>

<file path=ppt/tags/tag173.xml><?xml version="1.0" encoding="utf-8"?>
<p:tagLst xmlns:p="http://schemas.openxmlformats.org/presentationml/2006/main">
  <p:tag name="KSO_WM_SLIDE_ID" val="custom20206915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5"/>
  <p:tag name="KSO_WM_SLIDE_TYPE" val="endPage"/>
  <p:tag name="KSO_WM_SLIDE_SUBTYPE" val="pureTxt"/>
  <p:tag name="KSO_WM_SLIDE_LAYOUT" val="a"/>
  <p:tag name="KSO_WM_SLIDE_LAYOUT_CNT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1874</Words>
  <Application>WPS 演示</Application>
  <PresentationFormat>宽屏</PresentationFormat>
  <Paragraphs>82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Office 主题​​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Background</vt:lpstr>
      <vt:lpstr>Motivation</vt:lpstr>
      <vt:lpstr>Model</vt:lpstr>
      <vt:lpstr>KG Embedding Model</vt:lpstr>
      <vt:lpstr>KG Embedding Model</vt:lpstr>
      <vt:lpstr>Question Embedding Module</vt:lpstr>
      <vt:lpstr>Question Embedding Module</vt:lpstr>
      <vt:lpstr>Answer Selection Model </vt:lpstr>
      <vt:lpstr>Answer Selection Model </vt:lpstr>
      <vt:lpstr>Relation matching</vt:lpstr>
      <vt:lpstr>Experiments</vt:lpstr>
      <vt:lpstr>Experiments</vt:lpstr>
      <vt:lpstr>Experiments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冯大宝</cp:lastModifiedBy>
  <cp:revision>153</cp:revision>
  <dcterms:created xsi:type="dcterms:W3CDTF">2019-06-19T02:08:00Z</dcterms:created>
  <dcterms:modified xsi:type="dcterms:W3CDTF">2021-01-23T13:53:59Z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